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43"/>
  </p:notesMasterIdLst>
  <p:sldIdLst>
    <p:sldId id="298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497" r:id="rId12"/>
    <p:sldId id="746" r:id="rId13"/>
    <p:sldId id="771" r:id="rId14"/>
    <p:sldId id="772" r:id="rId15"/>
    <p:sldId id="773" r:id="rId16"/>
    <p:sldId id="753" r:id="rId17"/>
    <p:sldId id="755" r:id="rId18"/>
    <p:sldId id="756" r:id="rId19"/>
    <p:sldId id="757" r:id="rId20"/>
    <p:sldId id="758" r:id="rId21"/>
    <p:sldId id="759" r:id="rId22"/>
    <p:sldId id="760" r:id="rId23"/>
    <p:sldId id="762" r:id="rId24"/>
    <p:sldId id="763" r:id="rId25"/>
    <p:sldId id="764" r:id="rId26"/>
    <p:sldId id="775" r:id="rId27"/>
    <p:sldId id="777" r:id="rId28"/>
    <p:sldId id="776" r:id="rId29"/>
    <p:sldId id="778" r:id="rId30"/>
    <p:sldId id="779" r:id="rId31"/>
    <p:sldId id="498" r:id="rId32"/>
    <p:sldId id="747" r:id="rId33"/>
    <p:sldId id="499" r:id="rId34"/>
    <p:sldId id="782" r:id="rId35"/>
    <p:sldId id="500" r:id="rId36"/>
    <p:sldId id="783" r:id="rId37"/>
    <p:sldId id="789" r:id="rId38"/>
    <p:sldId id="790" r:id="rId39"/>
    <p:sldId id="503" r:id="rId40"/>
    <p:sldId id="787" r:id="rId41"/>
    <p:sldId id="788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0"/>
    <a:srgbClr val="AC8654"/>
    <a:srgbClr val="E3AC83"/>
    <a:srgbClr val="FFFF66"/>
    <a:srgbClr val="FF0000"/>
    <a:srgbClr val="BBE0E3"/>
    <a:srgbClr val="0000FF"/>
    <a:srgbClr val="66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3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5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48"/>
    </p:cViewPr>
  </p:sorterViewPr>
  <p:notesViewPr>
    <p:cSldViewPr snapToGrid="0"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37BF856-EB85-487E-B5B4-FFD745101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2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73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642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76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6792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503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653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97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5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416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7745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237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29E0E-BDC4-6D48-BA48-69A0613A89EF}" type="slidenum">
              <a:rPr lang="de-DE"/>
              <a:pPr/>
              <a:t>2</a:t>
            </a:fld>
            <a:endParaRPr lang="de-DE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7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167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479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9683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871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578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30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201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31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53312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32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1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33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8320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3112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C0CC4D-23DB-9D40-B123-A5FDB35A98C0}" type="slidenum">
              <a:rPr lang="de-DE"/>
              <a:pPr/>
              <a:t>3</a:t>
            </a:fld>
            <a:endParaRPr lang="de-DE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10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9818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0368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31989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685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39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8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7E1791-6DDD-C045-B9B0-E2C70C303537}" type="slidenum">
              <a:rPr lang="de-DE"/>
              <a:pPr/>
              <a:t>4</a:t>
            </a:fld>
            <a:endParaRPr lang="de-DE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8617D-C592-0A4F-B1FC-D0987B0A630B}" type="slidenum">
              <a:rPr lang="de-DE"/>
              <a:pPr/>
              <a:t>5</a:t>
            </a:fld>
            <a:endParaRPr lang="de-DE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0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8960DC-6725-2E43-83CE-D29F0897B218}" type="slidenum">
              <a:rPr lang="de-DE"/>
              <a:pPr/>
              <a:t>6</a:t>
            </a:fld>
            <a:endParaRPr lang="de-DE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8E41D-AF11-BB41-A887-541F07902FF9}" type="slidenum">
              <a:rPr lang="de-DE"/>
              <a:pPr/>
              <a:t>7</a:t>
            </a:fld>
            <a:endParaRPr lang="de-DE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2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6E3DCC-836A-EA4E-9D32-44E92182EA8E}" type="slidenum">
              <a:rPr lang="de-DE"/>
              <a:pPr/>
              <a:t>8</a:t>
            </a:fld>
            <a:endParaRPr lang="de-DE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5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9D3278-7A6E-FB47-8169-28D7BB698415}" type="slidenum">
              <a:rPr lang="de-DE"/>
              <a:pPr/>
              <a:t>9</a:t>
            </a:fld>
            <a:endParaRPr lang="de-DE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7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 userDrawn="1"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índice</a:t>
            </a:r>
            <a:endParaRPr lang="en-US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1" name="Line 7"/>
          <p:cNvSpPr>
            <a:spLocks noChangeShapeType="1"/>
          </p:cNvSpPr>
          <p:nvPr userDrawn="1"/>
        </p:nvSpPr>
        <p:spPr bwMode="auto">
          <a:xfrm>
            <a:off x="2000250" y="2236788"/>
            <a:ext cx="12700" cy="10779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2" name="Line 8"/>
          <p:cNvSpPr>
            <a:spLocks noChangeShapeType="1"/>
          </p:cNvSpPr>
          <p:nvPr userDrawn="1"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3" name="Text Box 9"/>
          <p:cNvSpPr txBox="1">
            <a:spLocks noChangeArrowheads="1"/>
          </p:cNvSpPr>
          <p:nvPr userDrawn="1"/>
        </p:nvSpPr>
        <p:spPr bwMode="auto">
          <a:xfrm>
            <a:off x="3236913" y="2413000"/>
            <a:ext cx="339566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¿Qué es visión por computador?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Reseña histórica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4" name="Line 10"/>
          <p:cNvSpPr>
            <a:spLocks noChangeShapeType="1"/>
          </p:cNvSpPr>
          <p:nvPr userDrawn="1"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Definiciones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25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301C57-E855-E646-9CF1-278F36ED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0" y="3123305"/>
            <a:ext cx="3553471" cy="2335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9318A8-B6CB-2C4E-A912-8AE6A960C413}"/>
              </a:ext>
            </a:extLst>
          </p:cNvPr>
          <p:cNvSpPr txBox="1"/>
          <p:nvPr/>
        </p:nvSpPr>
        <p:spPr>
          <a:xfrm>
            <a:off x="2058357" y="5663754"/>
            <a:ext cx="1178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408C04-2372-874C-A1AA-6568D82F027E}"/>
              </a:ext>
            </a:extLst>
          </p:cNvPr>
          <p:cNvGrpSpPr/>
          <p:nvPr/>
        </p:nvGrpSpPr>
        <p:grpSpPr>
          <a:xfrm>
            <a:off x="2058357" y="3123305"/>
            <a:ext cx="6605250" cy="2848226"/>
            <a:chOff x="2058357" y="3123305"/>
            <a:chExt cx="6605250" cy="28482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9CB57F-6B56-3049-84E4-0F4C14D5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926" y="3123305"/>
              <a:ext cx="4089681" cy="23359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15E15C-78C0-034C-8DFD-67FF8E77F298}"/>
                </a:ext>
              </a:extLst>
            </p:cNvPr>
            <p:cNvSpPr txBox="1"/>
            <p:nvPr/>
          </p:nvSpPr>
          <p:spPr>
            <a:xfrm>
              <a:off x="2058357" y="5663754"/>
              <a:ext cx="5270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[ OUTPUT ]</a:t>
              </a:r>
            </a:p>
          </p:txBody>
        </p:sp>
      </p:grpSp>
      <p:sp>
        <p:nvSpPr>
          <p:cNvPr id="16" name="Text Box 2">
            <a:extLst>
              <a:ext uri="{FF2B5EF4-FFF2-40B4-BE49-F238E27FC236}">
                <a16:creationId xmlns:a16="http://schemas.microsoft.com/office/drawing/2014/main" id="{00FEA43A-F7CD-094A-9E52-F64DF3C99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8C930BDB-127E-7C4D-A5A2-A2A945621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8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396824A-DB44-5A4B-95D3-EE45D8703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8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8E09EF6-A1EB-D746-807A-1884B963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64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085850"/>
            <a:ext cx="6870700" cy="5080000"/>
          </a:xfrm>
          <a:prstGeom prst="rect">
            <a:avLst/>
          </a:prstGeom>
          <a:noFill/>
        </p:spPr>
      </p:pic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0" y="0"/>
            <a:ext cx="360367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endParaRPr lang="en-US" sz="3200" u="none" dirty="0">
              <a:solidFill>
                <a:srgbClr val="808080"/>
              </a:solidFill>
              <a:latin typeface="Trebuchet MS"/>
              <a:cs typeface="Trebuchet MS"/>
            </a:endParaRPr>
          </a:p>
        </p:txBody>
      </p:sp>
      <p:sp>
        <p:nvSpPr>
          <p:cNvPr id="338952" name="Rectangle 8"/>
          <p:cNvSpPr>
            <a:spLocks noChangeArrowheads="1"/>
          </p:cNvSpPr>
          <p:nvPr/>
        </p:nvSpPr>
        <p:spPr bwMode="auto">
          <a:xfrm>
            <a:off x="3203575" y="5551488"/>
            <a:ext cx="431800" cy="249237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38956" name="Group 12"/>
          <p:cNvGrpSpPr>
            <a:grpSpLocks/>
          </p:cNvGrpSpPr>
          <p:nvPr/>
        </p:nvGrpSpPr>
        <p:grpSpPr bwMode="auto">
          <a:xfrm>
            <a:off x="3602038" y="2492375"/>
            <a:ext cx="3756025" cy="2906713"/>
            <a:chOff x="2269" y="1570"/>
            <a:chExt cx="2366" cy="1831"/>
          </a:xfrm>
        </p:grpSpPr>
        <p:graphicFrame>
          <p:nvGraphicFramePr>
            <p:cNvPr id="338954" name="Object 10"/>
            <p:cNvGraphicFramePr>
              <a:graphicFrameLocks noChangeAspect="1"/>
            </p:cNvGraphicFramePr>
            <p:nvPr/>
          </p:nvGraphicFramePr>
          <p:xfrm>
            <a:off x="2517" y="1570"/>
            <a:ext cx="2118" cy="1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Fotografía de Photo Editor" r:id="rId5" imgW="3362794" imgH="2333333" progId="MSPhotoEd.3">
                    <p:embed/>
                  </p:oleObj>
                </mc:Choice>
                <mc:Fallback>
                  <p:oleObj name="Fotografía de Photo Editor" r:id="rId5" imgW="3362794" imgH="2333333" progId="MSPhotoEd.3">
                    <p:embed/>
                    <p:pic>
                      <p:nvPicPr>
                        <p:cNvPr id="33895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1570"/>
                          <a:ext cx="2118" cy="1470"/>
                        </a:xfrm>
                        <a:prstGeom prst="rect">
                          <a:avLst/>
                        </a:prstGeom>
                        <a:noFill/>
                        <a:ln w="7620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955" name="Line 11"/>
            <p:cNvSpPr>
              <a:spLocks noChangeShapeType="1"/>
            </p:cNvSpPr>
            <p:nvPr/>
          </p:nvSpPr>
          <p:spPr bwMode="auto">
            <a:xfrm flipV="1">
              <a:off x="2269" y="3113"/>
              <a:ext cx="203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0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3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7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6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0A0EBC8-1CCB-D540-861D-9564C8D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5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49" y="506895"/>
            <a:ext cx="9319853" cy="592372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C424A0-4452-B94A-82D9-43FF50725529}"/>
              </a:ext>
            </a:extLst>
          </p:cNvPr>
          <p:cNvSpPr/>
          <p:nvPr/>
        </p:nvSpPr>
        <p:spPr>
          <a:xfrm>
            <a:off x="-542441" y="-325464"/>
            <a:ext cx="10259878" cy="14258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F3354A-0316-3A4A-A9D2-755FFD6A31C3}"/>
              </a:ext>
            </a:extLst>
          </p:cNvPr>
          <p:cNvSpPr/>
          <p:nvPr/>
        </p:nvSpPr>
        <p:spPr>
          <a:xfrm>
            <a:off x="-557939" y="5127356"/>
            <a:ext cx="10259878" cy="2104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4BB3AB-CC55-2541-A0C3-58FF15ECCE09}"/>
              </a:ext>
            </a:extLst>
          </p:cNvPr>
          <p:cNvSpPr/>
          <p:nvPr/>
        </p:nvSpPr>
        <p:spPr>
          <a:xfrm>
            <a:off x="-777498" y="351295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23917-DEA4-364A-A7DD-BD66E1CEEDB5}"/>
              </a:ext>
            </a:extLst>
          </p:cNvPr>
          <p:cNvSpPr/>
          <p:nvPr/>
        </p:nvSpPr>
        <p:spPr>
          <a:xfrm>
            <a:off x="7478941" y="427946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94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048" y="506895"/>
            <a:ext cx="9319850" cy="592372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BD9DC0-4A1F-5047-8E8F-286F0A9E0005}"/>
              </a:ext>
            </a:extLst>
          </p:cNvPr>
          <p:cNvSpPr/>
          <p:nvPr/>
        </p:nvSpPr>
        <p:spPr>
          <a:xfrm>
            <a:off x="-542441" y="-325464"/>
            <a:ext cx="10259878" cy="14258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70B6A-7388-D54B-B30F-7BE74D54E0B1}"/>
              </a:ext>
            </a:extLst>
          </p:cNvPr>
          <p:cNvSpPr/>
          <p:nvPr/>
        </p:nvSpPr>
        <p:spPr>
          <a:xfrm>
            <a:off x="-557939" y="5127356"/>
            <a:ext cx="10259878" cy="2104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D5F89-8295-B542-A791-34BEDA9BA09A}"/>
              </a:ext>
            </a:extLst>
          </p:cNvPr>
          <p:cNvSpPr/>
          <p:nvPr/>
        </p:nvSpPr>
        <p:spPr>
          <a:xfrm>
            <a:off x="-777498" y="351295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7C609-6F41-7A42-BB6B-80B3846E859C}"/>
              </a:ext>
            </a:extLst>
          </p:cNvPr>
          <p:cNvSpPr/>
          <p:nvPr/>
        </p:nvSpPr>
        <p:spPr>
          <a:xfrm>
            <a:off x="7478941" y="427946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69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048" y="506895"/>
            <a:ext cx="9319850" cy="592372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C40D6-E80F-6C43-ABAD-DFDA44211D6C}"/>
              </a:ext>
            </a:extLst>
          </p:cNvPr>
          <p:cNvSpPr/>
          <p:nvPr/>
        </p:nvSpPr>
        <p:spPr>
          <a:xfrm>
            <a:off x="-542441" y="-325464"/>
            <a:ext cx="10259878" cy="14258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79D2C-E694-4D4B-B32A-8A013030402B}"/>
              </a:ext>
            </a:extLst>
          </p:cNvPr>
          <p:cNvSpPr/>
          <p:nvPr/>
        </p:nvSpPr>
        <p:spPr>
          <a:xfrm>
            <a:off x="-557939" y="5127356"/>
            <a:ext cx="10259878" cy="2104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E988-4CBA-AB4A-9BC1-AD4891F73894}"/>
              </a:ext>
            </a:extLst>
          </p:cNvPr>
          <p:cNvSpPr/>
          <p:nvPr/>
        </p:nvSpPr>
        <p:spPr>
          <a:xfrm>
            <a:off x="-777498" y="351295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C440E-99FA-5744-9D12-A6426C9B3A0A}"/>
              </a:ext>
            </a:extLst>
          </p:cNvPr>
          <p:cNvSpPr/>
          <p:nvPr/>
        </p:nvSpPr>
        <p:spPr>
          <a:xfrm>
            <a:off x="7478941" y="427946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3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048" y="506895"/>
            <a:ext cx="9319850" cy="592372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6967AD-6379-0445-89C8-293DCBEBA973}"/>
              </a:ext>
            </a:extLst>
          </p:cNvPr>
          <p:cNvSpPr/>
          <p:nvPr/>
        </p:nvSpPr>
        <p:spPr>
          <a:xfrm>
            <a:off x="-542441" y="-325464"/>
            <a:ext cx="10259878" cy="14258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C16D19-F8BA-A543-9EF5-A5076B2D05FB}"/>
              </a:ext>
            </a:extLst>
          </p:cNvPr>
          <p:cNvSpPr/>
          <p:nvPr/>
        </p:nvSpPr>
        <p:spPr>
          <a:xfrm>
            <a:off x="-557939" y="5127356"/>
            <a:ext cx="10259878" cy="2104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7F31B-DD6B-6240-A421-8A66636F9382}"/>
              </a:ext>
            </a:extLst>
          </p:cNvPr>
          <p:cNvSpPr/>
          <p:nvPr/>
        </p:nvSpPr>
        <p:spPr>
          <a:xfrm>
            <a:off x="-777498" y="351295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4E34FE-2832-4C49-B3F6-6F9D72D5112A}"/>
              </a:ext>
            </a:extLst>
          </p:cNvPr>
          <p:cNvSpPr/>
          <p:nvPr/>
        </p:nvSpPr>
        <p:spPr>
          <a:xfrm>
            <a:off x="7478941" y="427946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21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438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99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" y="1844675"/>
            <a:ext cx="1482725" cy="1000125"/>
          </a:xfrm>
          <a:prstGeom prst="rect">
            <a:avLst/>
          </a:prstGeom>
          <a:noFill/>
        </p:spPr>
      </p:pic>
      <p:pic>
        <p:nvPicPr>
          <p:cNvPr id="34919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2550" y="855663"/>
            <a:ext cx="7670800" cy="55165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49191" name="Rectangle 7"/>
          <p:cNvSpPr>
            <a:spLocks noChangeArrowheads="1"/>
          </p:cNvSpPr>
          <p:nvPr/>
        </p:nvSpPr>
        <p:spPr bwMode="auto">
          <a:xfrm>
            <a:off x="739775" y="2185988"/>
            <a:ext cx="533400" cy="363537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9193" name="Rectangle 9"/>
          <p:cNvSpPr>
            <a:spLocks noChangeArrowheads="1"/>
          </p:cNvSpPr>
          <p:nvPr/>
        </p:nvSpPr>
        <p:spPr bwMode="auto">
          <a:xfrm>
            <a:off x="1476375" y="992188"/>
            <a:ext cx="1117600" cy="896937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9196" name="Freeform 12"/>
          <p:cNvSpPr>
            <a:spLocks/>
          </p:cNvSpPr>
          <p:nvPr/>
        </p:nvSpPr>
        <p:spPr bwMode="auto">
          <a:xfrm>
            <a:off x="368300" y="2578100"/>
            <a:ext cx="901700" cy="1866900"/>
          </a:xfrm>
          <a:custGeom>
            <a:avLst/>
            <a:gdLst/>
            <a:ahLst/>
            <a:cxnLst>
              <a:cxn ang="0">
                <a:pos x="376" y="0"/>
              </a:cxn>
              <a:cxn ang="0">
                <a:pos x="32" y="704"/>
              </a:cxn>
              <a:cxn ang="0">
                <a:pos x="568" y="1176"/>
              </a:cxn>
            </a:cxnLst>
            <a:rect l="0" t="0" r="r" b="b"/>
            <a:pathLst>
              <a:path w="568" h="1176">
                <a:moveTo>
                  <a:pt x="376" y="0"/>
                </a:moveTo>
                <a:cubicBezTo>
                  <a:pt x="188" y="254"/>
                  <a:pt x="0" y="508"/>
                  <a:pt x="32" y="704"/>
                </a:cubicBezTo>
                <a:cubicBezTo>
                  <a:pt x="64" y="900"/>
                  <a:pt x="316" y="1038"/>
                  <a:pt x="568" y="1176"/>
                </a:cubicBezTo>
              </a:path>
            </a:pathLst>
          </a:custGeom>
          <a:noFill/>
          <a:ln w="762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49201" name="Group 17"/>
          <p:cNvGrpSpPr>
            <a:grpSpLocks/>
          </p:cNvGrpSpPr>
          <p:nvPr/>
        </p:nvGrpSpPr>
        <p:grpSpPr bwMode="auto">
          <a:xfrm>
            <a:off x="1747838" y="1560513"/>
            <a:ext cx="6388100" cy="4565650"/>
            <a:chOff x="1101" y="983"/>
            <a:chExt cx="4024" cy="2876"/>
          </a:xfrm>
        </p:grpSpPr>
        <p:pic>
          <p:nvPicPr>
            <p:cNvPr id="349200" name="Picture 1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63" y="983"/>
              <a:ext cx="3362" cy="2876"/>
            </a:xfrm>
            <a:prstGeom prst="rect">
              <a:avLst/>
            </a:prstGeom>
            <a:noFill/>
            <a:ln w="38100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349197" name="Freeform 13"/>
            <p:cNvSpPr>
              <a:spLocks/>
            </p:cNvSpPr>
            <p:nvPr/>
          </p:nvSpPr>
          <p:spPr bwMode="auto">
            <a:xfrm>
              <a:off x="1101" y="1216"/>
              <a:ext cx="603" cy="1200"/>
            </a:xfrm>
            <a:custGeom>
              <a:avLst/>
              <a:gdLst/>
              <a:ahLst/>
              <a:cxnLst>
                <a:cxn ang="0">
                  <a:pos x="203" y="0"/>
                </a:cxn>
                <a:cxn ang="0">
                  <a:pos x="67" y="728"/>
                </a:cxn>
                <a:cxn ang="0">
                  <a:pos x="603" y="1200"/>
                </a:cxn>
              </a:cxnLst>
              <a:rect l="0" t="0" r="r" b="b"/>
              <a:pathLst>
                <a:path w="603" h="1200">
                  <a:moveTo>
                    <a:pt x="203" y="0"/>
                  </a:moveTo>
                  <a:cubicBezTo>
                    <a:pt x="179" y="121"/>
                    <a:pt x="0" y="528"/>
                    <a:pt x="67" y="728"/>
                  </a:cubicBezTo>
                  <a:cubicBezTo>
                    <a:pt x="134" y="928"/>
                    <a:pt x="351" y="1062"/>
                    <a:pt x="603" y="1200"/>
                  </a:cubicBezTo>
                </a:path>
              </a:pathLst>
            </a:custGeom>
            <a:noFill/>
            <a:ln w="76200" cmpd="sng">
              <a:solidFill>
                <a:schemeClr val="hlink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49203" name="Text Box 19"/>
          <p:cNvSpPr txBox="1">
            <a:spLocks noChangeArrowheads="1"/>
          </p:cNvSpPr>
          <p:nvPr/>
        </p:nvSpPr>
        <p:spPr bwMode="auto">
          <a:xfrm>
            <a:off x="-91923" y="0"/>
            <a:ext cx="506540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(zoom)</a:t>
            </a:r>
          </a:p>
        </p:txBody>
      </p:sp>
    </p:spTree>
    <p:extLst>
      <p:ext uri="{BB962C8B-B14F-4D97-AF65-F5344CB8AC3E}">
        <p14:creationId xmlns:p14="http://schemas.microsoft.com/office/powerpoint/2010/main" val="47963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1" grpId="0" animBg="1"/>
      <p:bldP spid="349193" grpId="0" animBg="1"/>
      <p:bldP spid="34919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70" y="3975104"/>
            <a:ext cx="5018092" cy="461963"/>
            <a:chOff x="2523" y="2378"/>
            <a:chExt cx="3161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48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 dirty="0" err="1">
                  <a:solidFill>
                    <a:srgbClr val="FF0000"/>
                  </a:solidFill>
                  <a:latin typeface="Trebuchet MS" pitchFamily="34" charset="0"/>
                </a:rPr>
                <a:t>Esta</a:t>
              </a:r>
              <a:r>
                <a:rPr lang="en-US" sz="24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2400" i="1" dirty="0" err="1">
                  <a:solidFill>
                    <a:srgbClr val="FF0000"/>
                  </a:solidFill>
                  <a:latin typeface="Trebuchet MS" pitchFamily="34" charset="0"/>
                </a:rPr>
                <a:t>pieza</a:t>
              </a:r>
              <a:r>
                <a:rPr lang="en-US" sz="24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2400" i="1" dirty="0" err="1">
                  <a:solidFill>
                    <a:srgbClr val="FF0000"/>
                  </a:solidFill>
                  <a:latin typeface="Trebuchet MS" pitchFamily="34" charset="0"/>
                </a:rPr>
                <a:t>tiene</a:t>
              </a:r>
              <a:r>
                <a:rPr lang="en-US" sz="2400" i="1" dirty="0">
                  <a:solidFill>
                    <a:srgbClr val="FF0000"/>
                  </a:solidFill>
                  <a:latin typeface="Trebuchet MS" pitchFamily="34" charset="0"/>
                </a:rPr>
                <a:t> 7 </a:t>
              </a:r>
              <a:r>
                <a:rPr lang="en-US" sz="2400" i="1" dirty="0" err="1">
                  <a:solidFill>
                    <a:srgbClr val="FF0000"/>
                  </a:solidFill>
                  <a:latin typeface="Trebuchet MS" pitchFamily="34" charset="0"/>
                </a:rPr>
                <a:t>defectos</a:t>
              </a:r>
              <a:endParaRPr lang="en-US" sz="2400" i="1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7" name="Text Box 2">
            <a:extLst>
              <a:ext uri="{FF2B5EF4-FFF2-40B4-BE49-F238E27FC236}">
                <a16:creationId xmlns:a16="http://schemas.microsoft.com/office/drawing/2014/main" id="{7AC773CC-D12A-8E4E-9ACB-C9ED190D5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Análisis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medición, una interpretación o una decisión.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126912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3525"/>
            <a:ext cx="3778250" cy="1920875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4" y="2803525"/>
              <a:ext cx="9445" cy="4127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563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9223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868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310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14608" y="762000"/>
            <a:ext cx="4883230" cy="27432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3664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BA64C1-6322-8346-B0AC-7CAA2171E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844" y="2829719"/>
            <a:ext cx="1564846" cy="2117725"/>
          </a:xfrm>
          <a:prstGeom prst="rect">
            <a:avLst/>
          </a:prstGeom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4065593" cy="1557338"/>
            <a:chOff x="1350" y="2049"/>
            <a:chExt cx="2561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628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Ritmo cardiaco = 215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79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Edad = 15 años</a:t>
              </a: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6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Sexo = M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3" y="3279775"/>
            <a:ext cx="1797048" cy="1611313"/>
            <a:chOff x="4277" y="2066"/>
            <a:chExt cx="1132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latin typeface="Trebuchet MS" pitchFamily="34" charset="0"/>
                </a:rPr>
                <a:t>ALARM = </a:t>
              </a:r>
              <a:r>
                <a:rPr lang="es-ES" sz="16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6" name="Text Box 2">
            <a:extLst>
              <a:ext uri="{FF2B5EF4-FFF2-40B4-BE49-F238E27FC236}">
                <a16:creationId xmlns:a16="http://schemas.microsoft.com/office/drawing/2014/main" id="{35B2CBE5-8D3C-8747-8E23-DF0D9C9CA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3" y="55600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Reconocimiento de Patrones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Métodos que hacen inferencia a partir de datos. Usualmente, se mide un objeto para asignarlo a una clase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>
            <a:extLst>
              <a:ext uri="{FF2B5EF4-FFF2-40B4-BE49-F238E27FC236}">
                <a16:creationId xmlns:a16="http://schemas.microsoft.com/office/drawing/2014/main" id="{23AF0CF8-BC4F-1C49-9C32-77368CB76A3B}"/>
              </a:ext>
            </a:extLst>
          </p:cNvPr>
          <p:cNvSpPr/>
          <p:nvPr/>
        </p:nvSpPr>
        <p:spPr>
          <a:xfrm>
            <a:off x="3279051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/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3525"/>
            <a:ext cx="3778250" cy="1920875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4" y="2803525"/>
              <a:ext cx="9445" cy="4127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563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9223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868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310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14608" y="762000"/>
            <a:ext cx="4883230" cy="27432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381356" y="4478025"/>
            <a:ext cx="2852956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1" name="Text Box 2">
            <a:extLst>
              <a:ext uri="{FF2B5EF4-FFF2-40B4-BE49-F238E27FC236}">
                <a16:creationId xmlns:a16="http://schemas.microsoft.com/office/drawing/2014/main" id="{9DEDAE72-9F72-3745-BD92-E2F44D4C3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12" y="5249977"/>
            <a:ext cx="300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Reconocimiento de </a:t>
            </a:r>
          </a:p>
          <a:p>
            <a:pPr algn="r"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Patrones:</a:t>
            </a:r>
          </a:p>
        </p:txBody>
      </p:sp>
    </p:spTree>
    <p:extLst>
      <p:ext uri="{BB962C8B-B14F-4D97-AF65-F5344CB8AC3E}">
        <p14:creationId xmlns:p14="http://schemas.microsoft.com/office/powerpoint/2010/main" val="397056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0072" y="6301992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82E93A-C1A7-B842-B75E-81C269AD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96" y="2785655"/>
            <a:ext cx="1959904" cy="2855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865074-C083-424E-AF04-71F98336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71" y="2694769"/>
            <a:ext cx="2055330" cy="28113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E4B3EB-56A9-644B-A0CA-82F8A512A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2" y="2472507"/>
            <a:ext cx="2180118" cy="2848100"/>
          </a:xfrm>
          <a:prstGeom prst="rect">
            <a:avLst/>
          </a:prstGeom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3A05F19-C1C5-1841-83F1-9FFD5787A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3" y="55600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3BF8CC-4ADF-5945-9C53-A839E2A1DC51}"/>
              </a:ext>
            </a:extLst>
          </p:cNvPr>
          <p:cNvGrpSpPr/>
          <p:nvPr/>
        </p:nvGrpSpPr>
        <p:grpSpPr>
          <a:xfrm>
            <a:off x="362204" y="2850152"/>
            <a:ext cx="8352028" cy="2548276"/>
            <a:chOff x="362204" y="2850152"/>
            <a:chExt cx="8352028" cy="25482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D96B45-DB9D-5A4F-9546-7DE1AC4E5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04" y="3065895"/>
              <a:ext cx="1947364" cy="22868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F60659-0232-2144-9EBA-101FAAC6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568" y="3151420"/>
              <a:ext cx="1555621" cy="22470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A479B6-A604-904B-9995-7A2509464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72" y="3015104"/>
              <a:ext cx="1516480" cy="2195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6B0EBA-EBE6-6B44-94DF-7B74686D5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197" y="3082391"/>
              <a:ext cx="1674035" cy="21171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B461DE-4DB8-4E48-B0CE-CFAEEB2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189" y="2850152"/>
              <a:ext cx="1415796" cy="23494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86F001-4F81-A445-95FE-5361E73F179A}"/>
              </a:ext>
            </a:extLst>
          </p:cNvPr>
          <p:cNvSpPr txBox="1"/>
          <p:nvPr/>
        </p:nvSpPr>
        <p:spPr>
          <a:xfrm>
            <a:off x="740072" y="6301992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3" y="55600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74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3" y="757176"/>
            <a:ext cx="8218487" cy="33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2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6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3" y="757176"/>
            <a:ext cx="8218487" cy="33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2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07AA03FE-E9B5-364A-8BA5-81650F1AD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4" y="3033234"/>
            <a:ext cx="592686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visión por computador es un campo que incluye métodos para adquirir, procesar, analizar y comprender imágenes y, en general, datos de alta dimensión del mundo real para producir información numérica o simbólica, por ejemplo, en forma de decisiones. </a:t>
            </a:r>
          </a:p>
          <a:p>
            <a:pPr eaLnBrk="0" hangingPunct="0"/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Wikipedia ]</a:t>
            </a:r>
            <a:endParaRPr lang="es-ES_tradnl" sz="12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725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65691" cy="1589088"/>
            <a:chOff x="266700" y="1797050"/>
            <a:chExt cx="96569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s-ES_tradnl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386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sz="1600" b="1" dirty="0">
                  <a:latin typeface="Trebuchet MS" pitchFamily="34" charset="0"/>
                </a:rPr>
                <a:t>Objeto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endParaRPr lang="es-ES_tradnl" sz="1400">
                  <a:latin typeface="Trebuchet MS" pitchFamily="34" charset="0"/>
                </a:endParaRPr>
              </a:p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Adquisición</a:t>
                </a:r>
              </a:p>
              <a:p>
                <a:pPr algn="ctr" eaLnBrk="0" hangingPunct="0"/>
                <a:endParaRPr lang="es-ES_tradnl" sz="140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Fotografía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Rayos X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Termografía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etc,</a:t>
              </a: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6" y="2451100"/>
            <a:ext cx="2057394" cy="1987550"/>
            <a:chOff x="2387606" y="2451100"/>
            <a:chExt cx="2057394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51038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Filtros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Segmentación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Restauración</a:t>
              </a: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6" y="2451100"/>
              <a:ext cx="1909766" cy="738188"/>
              <a:chOff x="1504" y="1364"/>
              <a:chExt cx="1203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852" y="1364"/>
                <a:ext cx="855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Procesamiento</a:t>
                </a:r>
              </a:p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de</a:t>
                </a:r>
              </a:p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Imágenes</a:t>
                </a: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6"/>
                <a:ext cx="348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297375" y="2451100"/>
            <a:ext cx="2908087" cy="3272294"/>
            <a:chOff x="4297375" y="2451100"/>
            <a:chExt cx="2908087" cy="3272294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2750937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Extracción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características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Selección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características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Aprendizaje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 máquina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Clasificación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Detección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Medición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Interpretación</a:t>
              </a: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297375" y="2451100"/>
              <a:ext cx="1554167" cy="738188"/>
              <a:chOff x="2707" y="1364"/>
              <a:chExt cx="979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098" y="1364"/>
                <a:ext cx="5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Análisis </a:t>
                </a:r>
              </a:p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De</a:t>
                </a:r>
              </a:p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Imágenes</a:t>
                </a: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707" y="1596"/>
                <a:ext cx="391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666188" y="753447"/>
            <a:ext cx="3566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endParaRPr lang="es-ES_tradnl" sz="1400" dirty="0">
                  <a:latin typeface="Trebuchet MS" pitchFamily="34" charset="0"/>
                </a:endParaRPr>
              </a:p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Adquisición</a:t>
                </a:r>
              </a:p>
              <a:p>
                <a:pPr algn="ctr" eaLnBrk="0" hangingPunct="0"/>
                <a:endParaRPr lang="es-ES_tradnl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Fotografía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Rayos X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Termografía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</a:t>
              </a:r>
              <a:r>
                <a:rPr lang="es-ES_tradnl" sz="1400" dirty="0" err="1">
                  <a:solidFill>
                    <a:srgbClr val="595959"/>
                  </a:solidFill>
                  <a:latin typeface="Trebuchet MS" pitchFamily="34" charset="0"/>
                </a:rPr>
                <a:t>etc</a:t>
              </a: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,</a:t>
              </a: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6" y="2451100"/>
            <a:ext cx="2057394" cy="1987550"/>
            <a:chOff x="2387606" y="2451100"/>
            <a:chExt cx="2057394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51038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Filtros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Segmentación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Restauración</a:t>
              </a: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 dirty="0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6" y="2451100"/>
              <a:ext cx="1909766" cy="738188"/>
              <a:chOff x="1504" y="1364"/>
              <a:chExt cx="1203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852" y="1364"/>
                <a:ext cx="855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Procesamiento</a:t>
                </a:r>
              </a:p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de</a:t>
                </a:r>
              </a:p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Imágenes</a:t>
                </a: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6"/>
                <a:ext cx="348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297375" y="2451100"/>
            <a:ext cx="2908087" cy="3272294"/>
            <a:chOff x="4297375" y="2451100"/>
            <a:chExt cx="2908087" cy="3272294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2750937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Extracción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características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Selección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características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Aprendizaje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 máquina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Clasificación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Detección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Medición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Interpretación</a:t>
              </a: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 dirty="0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297375" y="2451100"/>
              <a:ext cx="1554167" cy="738188"/>
              <a:chOff x="2707" y="1364"/>
              <a:chExt cx="979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098" y="1364"/>
                <a:ext cx="5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Análisis </a:t>
                </a:r>
              </a:p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De</a:t>
                </a:r>
              </a:p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Imágenes</a:t>
                </a: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707" y="1596"/>
                <a:ext cx="391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30" name="Rectangle 5">
            <a:extLst>
              <a:ext uri="{FF2B5EF4-FFF2-40B4-BE49-F238E27FC236}">
                <a16:creationId xmlns:a16="http://schemas.microsoft.com/office/drawing/2014/main" id="{CC6E775B-DFA9-EE4F-8DA3-BAD48A529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B4B1EEEF-176F-BF42-9672-E4E1C1610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508" y="3476625"/>
            <a:ext cx="154317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s-ES_tradnl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s-ES_tradnl" sz="1400" i="1" dirty="0" err="1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s-ES_tradnl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s-ES_tradnl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s-ES_tradnl" sz="1400" i="1" dirty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s-ES_tradnl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s-ES_tradnl" sz="1400" dirty="0">
                <a:solidFill>
                  <a:srgbClr val="595959"/>
                </a:solidFill>
                <a:latin typeface="Trebuchet MS" pitchFamily="34" charset="0"/>
              </a:rPr>
              <a:t> Reconstrucción</a:t>
            </a:r>
          </a:p>
          <a:p>
            <a:pPr eaLnBrk="0" hangingPunct="0">
              <a:buFontTx/>
              <a:buChar char="•"/>
            </a:pPr>
            <a:r>
              <a:rPr lang="es-ES_tradnl" sz="1400" dirty="0">
                <a:solidFill>
                  <a:srgbClr val="595959"/>
                </a:solidFill>
                <a:latin typeface="Trebuchet MS" pitchFamily="34" charset="0"/>
              </a:rPr>
              <a:t> Calibración</a:t>
            </a:r>
          </a:p>
        </p:txBody>
      </p:sp>
      <p:sp>
        <p:nvSpPr>
          <p:cNvPr id="32" name="Line 7">
            <a:extLst>
              <a:ext uri="{FF2B5EF4-FFF2-40B4-BE49-F238E27FC236}">
                <a16:creationId xmlns:a16="http://schemas.microsoft.com/office/drawing/2014/main" id="{C08F5403-C7B1-014F-8020-2FD53425C243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s-ES_tradnl" dirty="0"/>
          </a:p>
        </p:txBody>
      </p:sp>
      <p:grpSp>
        <p:nvGrpSpPr>
          <p:cNvPr id="33" name="Group 47">
            <a:extLst>
              <a:ext uri="{FF2B5EF4-FFF2-40B4-BE49-F238E27FC236}">
                <a16:creationId xmlns:a16="http://schemas.microsoft.com/office/drawing/2014/main" id="{79FDC0DD-37A4-8B46-8AA3-190A59F2E97F}"/>
              </a:ext>
            </a:extLst>
          </p:cNvPr>
          <p:cNvGrpSpPr>
            <a:grpSpLocks/>
          </p:cNvGrpSpPr>
          <p:nvPr/>
        </p:nvGrpSpPr>
        <p:grpSpPr bwMode="auto">
          <a:xfrm>
            <a:off x="7518418" y="2609852"/>
            <a:ext cx="1382716" cy="338138"/>
            <a:chOff x="4736" y="1464"/>
            <a:chExt cx="871" cy="213"/>
          </a:xfrm>
        </p:grpSpPr>
        <p:sp>
          <p:nvSpPr>
            <p:cNvPr id="34" name="Rectangle 48">
              <a:extLst>
                <a:ext uri="{FF2B5EF4-FFF2-40B4-BE49-F238E27FC236}">
                  <a16:creationId xmlns:a16="http://schemas.microsoft.com/office/drawing/2014/main" id="{7287A7D5-BA12-8642-8FF5-37DF34F5B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1464"/>
              <a:ext cx="62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sz="1600" b="1" dirty="0">
                  <a:solidFill>
                    <a:srgbClr val="595959"/>
                  </a:solidFill>
                  <a:latin typeface="Trebuchet MS" pitchFamily="34" charset="0"/>
                </a:rPr>
                <a:t>Decisión</a:t>
              </a:r>
            </a:p>
          </p:txBody>
        </p:sp>
        <p:cxnSp>
          <p:nvCxnSpPr>
            <p:cNvPr id="35" name="AutoShape 49">
              <a:extLst>
                <a:ext uri="{FF2B5EF4-FFF2-40B4-BE49-F238E27FC236}">
                  <a16:creationId xmlns:a16="http://schemas.microsoft.com/office/drawing/2014/main" id="{F41E626C-0929-CB4A-8F07-2C59FCDBB5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36" name="Text Box 32">
            <a:extLst>
              <a:ext uri="{FF2B5EF4-FFF2-40B4-BE49-F238E27FC236}">
                <a16:creationId xmlns:a16="http://schemas.microsoft.com/office/drawing/2014/main" id="{271D55BE-BBF4-EC49-8024-70211DEB7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232" y="2555875"/>
            <a:ext cx="1071191" cy="52322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>
            <a:spAutoFit/>
            <a:flatTx/>
          </a:bodyPr>
          <a:lstStyle/>
          <a:p>
            <a:pPr algn="ctr" eaLnBrk="0" hangingPunct="0"/>
            <a:r>
              <a:rPr lang="es-ES_tradnl" sz="1400" i="1" dirty="0">
                <a:latin typeface="Trebuchet MS" pitchFamily="34" charset="0"/>
              </a:rPr>
              <a:t>Análisis</a:t>
            </a:r>
          </a:p>
          <a:p>
            <a:pPr algn="ctr" eaLnBrk="0" hangingPunct="0"/>
            <a:r>
              <a:rPr lang="es-ES_tradnl" sz="1400" i="1" dirty="0" err="1">
                <a:latin typeface="Trebuchet MS" pitchFamily="34" charset="0"/>
              </a:rPr>
              <a:t>Multi</a:t>
            </a:r>
            <a:r>
              <a:rPr lang="es-ES_tradnl" sz="1400" i="1" dirty="0">
                <a:latin typeface="Trebuchet MS" pitchFamily="34" charset="0"/>
              </a:rPr>
              <a:t>-Vista</a:t>
            </a:r>
          </a:p>
        </p:txBody>
      </p:sp>
      <p:cxnSp>
        <p:nvCxnSpPr>
          <p:cNvPr id="37" name="AutoShape 33">
            <a:extLst>
              <a:ext uri="{FF2B5EF4-FFF2-40B4-BE49-F238E27FC236}">
                <a16:creationId xmlns:a16="http://schemas.microsoft.com/office/drawing/2014/main" id="{10E40F0A-9622-7645-86EF-86D0F24683D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86448" y="2825750"/>
            <a:ext cx="671512" cy="0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cxnSp>
        <p:nvCxnSpPr>
          <p:cNvPr id="38" name="AutoShape 35">
            <a:extLst>
              <a:ext uri="{FF2B5EF4-FFF2-40B4-BE49-F238E27FC236}">
                <a16:creationId xmlns:a16="http://schemas.microsoft.com/office/drawing/2014/main" id="{71024DF4-79DC-4447-A8B1-6386C2E344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78511" y="2657475"/>
            <a:ext cx="671512" cy="0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cxnSp>
        <p:nvCxnSpPr>
          <p:cNvPr id="39" name="AutoShape 36">
            <a:extLst>
              <a:ext uri="{FF2B5EF4-FFF2-40B4-BE49-F238E27FC236}">
                <a16:creationId xmlns:a16="http://schemas.microsoft.com/office/drawing/2014/main" id="{EF49C69E-84F1-EF49-8DCA-3D4B4348AC8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75336" y="3006725"/>
            <a:ext cx="671512" cy="0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42" name="Rectangle 3">
            <a:extLst>
              <a:ext uri="{FF2B5EF4-FFF2-40B4-BE49-F238E27FC236}">
                <a16:creationId xmlns:a16="http://schemas.microsoft.com/office/drawing/2014/main" id="{AE23E068-4CB3-0447-80AC-D576F7D57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1797050"/>
            <a:ext cx="838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_tradnl" sz="1600" b="1" dirty="0">
                <a:latin typeface="Trebuchet MS" pitchFamily="34" charset="0"/>
              </a:rPr>
              <a:t>Objeto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F78247-C37D-A54D-8941-40A666F2694A}"/>
              </a:ext>
            </a:extLst>
          </p:cNvPr>
          <p:cNvGrpSpPr/>
          <p:nvPr/>
        </p:nvGrpSpPr>
        <p:grpSpPr>
          <a:xfrm>
            <a:off x="152400" y="4438650"/>
            <a:ext cx="6986270" cy="2212545"/>
            <a:chOff x="152400" y="4438650"/>
            <a:chExt cx="6986270" cy="2212545"/>
          </a:xfrm>
        </p:grpSpPr>
        <p:sp>
          <p:nvSpPr>
            <p:cNvPr id="44" name="Magnetic Disk 43">
              <a:extLst>
                <a:ext uri="{FF2B5EF4-FFF2-40B4-BE49-F238E27FC236}">
                  <a16:creationId xmlns:a16="http://schemas.microsoft.com/office/drawing/2014/main" id="{9BFD68A4-F3C8-8D45-8D78-5429E7D28B79}"/>
                </a:ext>
              </a:extLst>
            </p:cNvPr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76DDAFCE-C3B8-2248-A484-F69CE1462A00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 flipV="1">
              <a:off x="1570646" y="4679950"/>
              <a:ext cx="264504" cy="13696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75B23843-6D34-7947-98DD-F5AB4F799F4A}"/>
                </a:ext>
              </a:extLst>
            </p:cNvPr>
            <p:cNvCxnSpPr>
              <a:stCxn id="44" idx="4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FE6C4D7C-792E-AA4E-AECF-4C2CEA0CE0FB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 flipV="1">
              <a:off x="1570646" y="5723394"/>
              <a:ext cx="3636862" cy="32618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A3C5682B-98E3-3A41-A106-51F6C0D88D1E}"/>
                </a:ext>
              </a:extLst>
            </p:cNvPr>
            <p:cNvCxnSpPr>
              <a:stCxn id="44" idx="4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DBDF826-105E-CE42-88E5-B604390FB6D2}"/>
                </a:ext>
              </a:extLst>
            </p:cNvPr>
            <p:cNvSpPr txBox="1"/>
            <p:nvPr/>
          </p:nvSpPr>
          <p:spPr>
            <a:xfrm>
              <a:off x="152400" y="4855275"/>
              <a:ext cx="1284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Base de </a:t>
              </a:r>
            </a:p>
            <a:p>
              <a:r>
                <a:rPr lang="en-US" sz="1400" dirty="0" err="1">
                  <a:solidFill>
                    <a:srgbClr val="595959"/>
                  </a:solidFill>
                  <a:latin typeface="Trebuchet MS"/>
                  <a:cs typeface="Trebuchet MS"/>
                </a:rPr>
                <a:t>Conocimiento</a:t>
              </a:r>
              <a:endParaRPr lang="en-US" sz="1400" dirty="0">
                <a:solidFill>
                  <a:srgbClr val="595959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50" name="Freeform 2">
            <a:extLst>
              <a:ext uri="{FF2B5EF4-FFF2-40B4-BE49-F238E27FC236}">
                <a16:creationId xmlns:a16="http://schemas.microsoft.com/office/drawing/2014/main" id="{629BB244-2494-894F-BF0A-16EAEA0D9631}"/>
              </a:ext>
            </a:extLst>
          </p:cNvPr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51" name="Freeform 46">
            <a:extLst>
              <a:ext uri="{FF2B5EF4-FFF2-40B4-BE49-F238E27FC236}">
                <a16:creationId xmlns:a16="http://schemas.microsoft.com/office/drawing/2014/main" id="{15096B50-B513-7249-8A15-BC0B2588F46A}"/>
              </a:ext>
            </a:extLst>
          </p:cNvPr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8734EB-C2A4-FF4C-92BF-F54AED993935}"/>
              </a:ext>
            </a:extLst>
          </p:cNvPr>
          <p:cNvSpPr/>
          <p:nvPr/>
        </p:nvSpPr>
        <p:spPr>
          <a:xfrm>
            <a:off x="666188" y="753447"/>
            <a:ext cx="3566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70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302" name="Picture 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085850"/>
            <a:ext cx="6870700" cy="5080000"/>
          </a:xfrm>
          <a:prstGeom prst="rect">
            <a:avLst/>
          </a:prstGeom>
          <a:noFill/>
        </p:spPr>
      </p:pic>
      <p:sp>
        <p:nvSpPr>
          <p:cNvPr id="353296" name="Text Box 16"/>
          <p:cNvSpPr txBox="1">
            <a:spLocks noChangeArrowheads="1"/>
          </p:cNvSpPr>
          <p:nvPr/>
        </p:nvSpPr>
        <p:spPr bwMode="auto">
          <a:xfrm>
            <a:off x="1749425" y="2506663"/>
            <a:ext cx="2806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/>
              <a:t>size: 686 x 1029 pixels</a:t>
            </a:r>
            <a:endParaRPr lang="en-US" u="none"/>
          </a:p>
        </p:txBody>
      </p:sp>
      <p:sp>
        <p:nvSpPr>
          <p:cNvPr id="353298" name="Rectangle 18"/>
          <p:cNvSpPr>
            <a:spLocks noChangeArrowheads="1"/>
          </p:cNvSpPr>
          <p:nvPr/>
        </p:nvSpPr>
        <p:spPr bwMode="auto">
          <a:xfrm>
            <a:off x="1168400" y="1308100"/>
            <a:ext cx="4140200" cy="485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3301" name="Group 21"/>
          <p:cNvGrpSpPr>
            <a:grpSpLocks/>
          </p:cNvGrpSpPr>
          <p:nvPr/>
        </p:nvGrpSpPr>
        <p:grpSpPr bwMode="auto">
          <a:xfrm>
            <a:off x="796925" y="901700"/>
            <a:ext cx="8058150" cy="5453063"/>
            <a:chOff x="502" y="568"/>
            <a:chExt cx="5076" cy="3435"/>
          </a:xfrm>
        </p:grpSpPr>
        <p:sp>
          <p:nvSpPr>
            <p:cNvPr id="353294" name="Text Box 14"/>
            <p:cNvSpPr txBox="1">
              <a:spLocks noChangeArrowheads="1"/>
            </p:cNvSpPr>
            <p:nvPr/>
          </p:nvSpPr>
          <p:spPr bwMode="auto">
            <a:xfrm>
              <a:off x="5374" y="3715"/>
              <a:ext cx="2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u="none">
                  <a:solidFill>
                    <a:srgbClr val="FFFFFF"/>
                  </a:solidFill>
                </a:rPr>
                <a:t>x</a:t>
              </a:r>
              <a:endParaRPr lang="en-US" u="none">
                <a:solidFill>
                  <a:srgbClr val="FFFFFF"/>
                </a:solidFill>
              </a:endParaRPr>
            </a:p>
          </p:txBody>
        </p:sp>
        <p:sp>
          <p:nvSpPr>
            <p:cNvPr id="353295" name="Text Box 15"/>
            <p:cNvSpPr txBox="1">
              <a:spLocks noChangeArrowheads="1"/>
            </p:cNvSpPr>
            <p:nvPr/>
          </p:nvSpPr>
          <p:spPr bwMode="auto">
            <a:xfrm>
              <a:off x="502" y="691"/>
              <a:ext cx="1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u="none">
                  <a:solidFill>
                    <a:srgbClr val="FFFFFF"/>
                  </a:solidFill>
                </a:rPr>
                <a:t>y</a:t>
              </a:r>
              <a:endParaRPr lang="en-US" u="none">
                <a:solidFill>
                  <a:srgbClr val="FFFFFF"/>
                </a:solidFill>
              </a:endParaRPr>
            </a:p>
          </p:txBody>
        </p:sp>
        <p:sp>
          <p:nvSpPr>
            <p:cNvPr id="353293" name="Line 13"/>
            <p:cNvSpPr>
              <a:spLocks noChangeShapeType="1"/>
            </p:cNvSpPr>
            <p:nvPr/>
          </p:nvSpPr>
          <p:spPr bwMode="auto">
            <a:xfrm>
              <a:off x="744" y="3880"/>
              <a:ext cx="45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3292" name="Line 12"/>
            <p:cNvSpPr>
              <a:spLocks noChangeShapeType="1"/>
            </p:cNvSpPr>
            <p:nvPr/>
          </p:nvSpPr>
          <p:spPr bwMode="auto">
            <a:xfrm>
              <a:off x="744" y="568"/>
              <a:ext cx="0" cy="33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53299" name="Text Box 19"/>
          <p:cNvSpPr txBox="1">
            <a:spLocks noChangeArrowheads="1"/>
          </p:cNvSpPr>
          <p:nvPr/>
        </p:nvSpPr>
        <p:spPr bwMode="auto">
          <a:xfrm>
            <a:off x="5534025" y="1147763"/>
            <a:ext cx="1108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/>
              <a:t>x = 639</a:t>
            </a:r>
          </a:p>
          <a:p>
            <a:r>
              <a:rPr lang="es-CL" u="none"/>
              <a:t>y = 599</a:t>
            </a:r>
            <a:endParaRPr lang="en-US" u="none"/>
          </a:p>
        </p:txBody>
      </p:sp>
      <p:sp>
        <p:nvSpPr>
          <p:cNvPr id="353300" name="Oval 20"/>
          <p:cNvSpPr>
            <a:spLocks noChangeArrowheads="1"/>
          </p:cNvSpPr>
          <p:nvPr/>
        </p:nvSpPr>
        <p:spPr bwMode="auto">
          <a:xfrm>
            <a:off x="5270500" y="12700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3305" name="Group 25"/>
          <p:cNvGrpSpPr>
            <a:grpSpLocks/>
          </p:cNvGrpSpPr>
          <p:nvPr/>
        </p:nvGrpSpPr>
        <p:grpSpPr bwMode="auto">
          <a:xfrm>
            <a:off x="1028700" y="1079500"/>
            <a:ext cx="6997700" cy="5245100"/>
            <a:chOff x="648" y="680"/>
            <a:chExt cx="4408" cy="3304"/>
          </a:xfrm>
        </p:grpSpPr>
        <p:sp>
          <p:nvSpPr>
            <p:cNvPr id="353303" name="Line 23"/>
            <p:cNvSpPr>
              <a:spLocks noChangeShapeType="1"/>
            </p:cNvSpPr>
            <p:nvPr/>
          </p:nvSpPr>
          <p:spPr bwMode="auto">
            <a:xfrm>
              <a:off x="728" y="3984"/>
              <a:ext cx="4328" cy="0"/>
            </a:xfrm>
            <a:prstGeom prst="line">
              <a:avLst/>
            </a:prstGeom>
            <a:noFill/>
            <a:ln w="9525">
              <a:solidFill>
                <a:srgbClr val="99CC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3304" name="Line 24"/>
            <p:cNvSpPr>
              <a:spLocks noChangeShapeType="1"/>
            </p:cNvSpPr>
            <p:nvPr/>
          </p:nvSpPr>
          <p:spPr bwMode="auto">
            <a:xfrm flipH="1" flipV="1">
              <a:off x="648" y="680"/>
              <a:ext cx="0" cy="3208"/>
            </a:xfrm>
            <a:prstGeom prst="line">
              <a:avLst/>
            </a:prstGeom>
            <a:noFill/>
            <a:ln w="9525">
              <a:solidFill>
                <a:srgbClr val="99CC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53307" name="Text Box 27"/>
          <p:cNvSpPr txBox="1">
            <a:spLocks noChangeArrowheads="1"/>
          </p:cNvSpPr>
          <p:nvPr/>
        </p:nvSpPr>
        <p:spPr bwMode="auto">
          <a:xfrm>
            <a:off x="0" y="0"/>
            <a:ext cx="643477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coordenadas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34400" y="6019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88988" y="838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1883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96" grpId="0"/>
      <p:bldP spid="353298" grpId="0" animBg="1"/>
      <p:bldP spid="353299" grpId="0"/>
      <p:bldP spid="35330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2B4CAC41-17AC-DE4D-9607-5E782835C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420687"/>
            <a:ext cx="8218487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Hemos aprendido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 </a:t>
            </a:r>
          </a:p>
          <a:p>
            <a:pPr eaLnBrk="0" hangingPunct="0"/>
            <a:endParaRPr lang="es-ES_tradnl" sz="24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Las definiciones de: </a:t>
            </a:r>
          </a:p>
          <a:p>
            <a:pPr eaLnBrk="0" hangingPunct="0"/>
            <a:endParaRPr lang="es-ES_tradnl" sz="24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Procesamiento de imágenes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Análisis de imágenes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Reconocimiento de patrones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Computación gráfica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Visión por computador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s-ES_tradnl" sz="24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251" name="Group 19"/>
          <p:cNvGrpSpPr>
            <a:grpSpLocks/>
          </p:cNvGrpSpPr>
          <p:nvPr/>
        </p:nvGrpSpPr>
        <p:grpSpPr bwMode="auto">
          <a:xfrm>
            <a:off x="0" y="3205163"/>
            <a:ext cx="9144000" cy="2363787"/>
            <a:chOff x="0" y="2019"/>
            <a:chExt cx="5760" cy="1489"/>
          </a:xfrm>
        </p:grpSpPr>
        <p:graphicFrame>
          <p:nvGraphicFramePr>
            <p:cNvPr id="351245" name="Object 13"/>
            <p:cNvGraphicFramePr>
              <a:graphicFrameLocks/>
            </p:cNvGraphicFramePr>
            <p:nvPr/>
          </p:nvGraphicFramePr>
          <p:xfrm>
            <a:off x="0" y="2305"/>
            <a:ext cx="1823" cy="1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Fotografía de Photo Editor" r:id="rId4" imgW="7238095" imgH="4772691" progId="MSPhotoEd.3">
                    <p:embed/>
                  </p:oleObj>
                </mc:Choice>
                <mc:Fallback>
                  <p:oleObj name="Fotografía de Photo Editor" r:id="rId4" imgW="7238095" imgH="4772691" progId="MSPhotoEd.3">
                    <p:embed/>
                    <p:pic>
                      <p:nvPicPr>
                        <p:cNvPr id="351245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305"/>
                          <a:ext cx="1823" cy="1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1246" name="Object 14"/>
            <p:cNvGraphicFramePr>
              <a:graphicFrameLocks/>
            </p:cNvGraphicFramePr>
            <p:nvPr/>
          </p:nvGraphicFramePr>
          <p:xfrm>
            <a:off x="3946" y="2311"/>
            <a:ext cx="1814" cy="1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Fotografía de Photo Editor" r:id="rId6" imgW="7201905" imgH="4753639" progId="MSPhotoEd.3">
                    <p:embed/>
                  </p:oleObj>
                </mc:Choice>
                <mc:Fallback>
                  <p:oleObj name="Fotografía de Photo Editor" r:id="rId6" imgW="7201905" imgH="4753639" progId="MSPhotoEd.3">
                    <p:embed/>
                    <p:pic>
                      <p:nvPicPr>
                        <p:cNvPr id="351246" name="Object 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6" y="2311"/>
                          <a:ext cx="1814" cy="1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1247" name="Object 15"/>
            <p:cNvGraphicFramePr>
              <a:graphicFrameLocks/>
            </p:cNvGraphicFramePr>
            <p:nvPr/>
          </p:nvGraphicFramePr>
          <p:xfrm>
            <a:off x="1956" y="2312"/>
            <a:ext cx="1802" cy="1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Fotografía de Photo Editor" r:id="rId8" imgW="7152381" imgH="4723810" progId="MSPhotoEd.3">
                    <p:embed/>
                  </p:oleObj>
                </mc:Choice>
                <mc:Fallback>
                  <p:oleObj name="Fotografía de Photo Editor" r:id="rId8" imgW="7152381" imgH="4723810" progId="MSPhotoEd.3">
                    <p:embed/>
                    <p:pic>
                      <p:nvPicPr>
                        <p:cNvPr id="351247" name="Object 1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6" y="2312"/>
                          <a:ext cx="1802" cy="1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1248" name="AutoShape 16"/>
            <p:cNvCxnSpPr>
              <a:cxnSpLocks noChangeShapeType="1"/>
            </p:cNvCxnSpPr>
            <p:nvPr/>
          </p:nvCxnSpPr>
          <p:spPr bwMode="auto">
            <a:xfrm flipH="1">
              <a:off x="912" y="2019"/>
              <a:ext cx="1944" cy="286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51249" name="AutoShape 17"/>
            <p:cNvCxnSpPr>
              <a:cxnSpLocks noChangeShapeType="1"/>
            </p:cNvCxnSpPr>
            <p:nvPr/>
          </p:nvCxnSpPr>
          <p:spPr bwMode="auto">
            <a:xfrm>
              <a:off x="2856" y="2019"/>
              <a:ext cx="1" cy="293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51250" name="AutoShape 18"/>
            <p:cNvCxnSpPr>
              <a:cxnSpLocks noChangeShapeType="1"/>
            </p:cNvCxnSpPr>
            <p:nvPr/>
          </p:nvCxnSpPr>
          <p:spPr bwMode="auto">
            <a:xfrm>
              <a:off x="2856" y="2019"/>
              <a:ext cx="1997" cy="292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51252" name="Text Box 20"/>
          <p:cNvSpPr txBox="1">
            <a:spLocks noChangeArrowheads="1"/>
          </p:cNvSpPr>
          <p:nvPr/>
        </p:nvSpPr>
        <p:spPr bwMode="auto">
          <a:xfrm>
            <a:off x="1431925" y="5745163"/>
            <a:ext cx="666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R = 200                       G = 127                         B = 45</a:t>
            </a:r>
            <a:endParaRPr lang="en-US" u="none">
              <a:solidFill>
                <a:srgbClr val="FFFFFF"/>
              </a:solidFill>
            </a:endParaRPr>
          </a:p>
        </p:txBody>
      </p:sp>
      <p:grpSp>
        <p:nvGrpSpPr>
          <p:cNvPr id="351256" name="Group 24"/>
          <p:cNvGrpSpPr>
            <a:grpSpLocks/>
          </p:cNvGrpSpPr>
          <p:nvPr/>
        </p:nvGrpSpPr>
        <p:grpSpPr bwMode="auto">
          <a:xfrm>
            <a:off x="1651000" y="3733800"/>
            <a:ext cx="6350000" cy="88900"/>
            <a:chOff x="1040" y="2352"/>
            <a:chExt cx="4000" cy="56"/>
          </a:xfrm>
        </p:grpSpPr>
        <p:sp>
          <p:nvSpPr>
            <p:cNvPr id="351253" name="Oval 21"/>
            <p:cNvSpPr>
              <a:spLocks noChangeArrowheads="1"/>
            </p:cNvSpPr>
            <p:nvPr/>
          </p:nvSpPr>
          <p:spPr bwMode="auto">
            <a:xfrm>
              <a:off x="1040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1254" name="Oval 22"/>
            <p:cNvSpPr>
              <a:spLocks noChangeArrowheads="1"/>
            </p:cNvSpPr>
            <p:nvPr/>
          </p:nvSpPr>
          <p:spPr bwMode="auto">
            <a:xfrm>
              <a:off x="2984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1255" name="Oval 23"/>
            <p:cNvSpPr>
              <a:spLocks noChangeArrowheads="1"/>
            </p:cNvSpPr>
            <p:nvPr/>
          </p:nvSpPr>
          <p:spPr bwMode="auto">
            <a:xfrm>
              <a:off x="4984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pic>
        <p:nvPicPr>
          <p:cNvPr id="351257" name="Picture 2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51150" y="717550"/>
            <a:ext cx="3363913" cy="2487613"/>
          </a:xfrm>
          <a:prstGeom prst="rect">
            <a:avLst/>
          </a:prstGeom>
          <a:noFill/>
        </p:spPr>
      </p:pic>
      <p:sp>
        <p:nvSpPr>
          <p:cNvPr id="351259" name="Text Box 27"/>
          <p:cNvSpPr txBox="1">
            <a:spLocks noChangeArrowheads="1"/>
          </p:cNvSpPr>
          <p:nvPr/>
        </p:nvSpPr>
        <p:spPr bwMode="auto">
          <a:xfrm>
            <a:off x="-83335" y="0"/>
            <a:ext cx="495139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(color)</a:t>
            </a:r>
          </a:p>
        </p:txBody>
      </p:sp>
    </p:spTree>
    <p:extLst>
      <p:ext uri="{BB962C8B-B14F-4D97-AF65-F5344CB8AC3E}">
        <p14:creationId xmlns:p14="http://schemas.microsoft.com/office/powerpoint/2010/main" val="6534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43" name="Text Box 303"/>
          <p:cNvSpPr txBox="1">
            <a:spLocks noChangeArrowheads="1"/>
          </p:cNvSpPr>
          <p:nvPr/>
        </p:nvSpPr>
        <p:spPr bwMode="auto">
          <a:xfrm>
            <a:off x="3311525" y="5376863"/>
            <a:ext cx="259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I = (R + G + B) / 3</a:t>
            </a:r>
            <a:endParaRPr lang="en-US" u="none">
              <a:solidFill>
                <a:srgbClr val="FFFFFF"/>
              </a:solidFill>
            </a:endParaRPr>
          </a:p>
        </p:txBody>
      </p:sp>
      <p:pic>
        <p:nvPicPr>
          <p:cNvPr id="343351" name="Picture 3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9488"/>
            <a:ext cx="2894013" cy="1908175"/>
          </a:xfrm>
          <a:prstGeom prst="rect">
            <a:avLst/>
          </a:prstGeom>
          <a:noFill/>
        </p:spPr>
      </p:pic>
      <p:pic>
        <p:nvPicPr>
          <p:cNvPr id="343352" name="Picture 3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4275" y="989013"/>
            <a:ext cx="2879725" cy="1900237"/>
          </a:xfrm>
          <a:prstGeom prst="rect">
            <a:avLst/>
          </a:prstGeom>
          <a:noFill/>
        </p:spPr>
      </p:pic>
      <p:pic>
        <p:nvPicPr>
          <p:cNvPr id="343353" name="Picture 3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05150" y="990600"/>
            <a:ext cx="2860675" cy="1889125"/>
          </a:xfrm>
          <a:prstGeom prst="rect">
            <a:avLst/>
          </a:prstGeom>
          <a:noFill/>
        </p:spPr>
      </p:pic>
      <p:pic>
        <p:nvPicPr>
          <p:cNvPr id="343354" name="Picture 3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38488" y="3211513"/>
            <a:ext cx="2868612" cy="1998662"/>
          </a:xfrm>
          <a:prstGeom prst="rect">
            <a:avLst/>
          </a:prstGeom>
          <a:noFill/>
        </p:spPr>
      </p:pic>
      <p:sp>
        <p:nvSpPr>
          <p:cNvPr id="343356" name="Text Box 316"/>
          <p:cNvSpPr txBox="1">
            <a:spLocks noChangeArrowheads="1"/>
          </p:cNvSpPr>
          <p:nvPr/>
        </p:nvSpPr>
        <p:spPr bwMode="auto">
          <a:xfrm>
            <a:off x="0" y="0"/>
            <a:ext cx="840226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(color a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blanco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y negro)</a:t>
            </a:r>
          </a:p>
        </p:txBody>
      </p:sp>
    </p:spTree>
    <p:extLst>
      <p:ext uri="{BB962C8B-B14F-4D97-AF65-F5344CB8AC3E}">
        <p14:creationId xmlns:p14="http://schemas.microsoft.com/office/powerpoint/2010/main" val="44172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3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772" name="Group 12"/>
          <p:cNvGrpSpPr>
            <a:grpSpLocks/>
          </p:cNvGrpSpPr>
          <p:nvPr/>
        </p:nvGrpSpPr>
        <p:grpSpPr bwMode="auto">
          <a:xfrm>
            <a:off x="1238250" y="1684338"/>
            <a:ext cx="7116763" cy="554037"/>
            <a:chOff x="644" y="1309"/>
            <a:chExt cx="4483" cy="349"/>
          </a:xfrm>
        </p:grpSpPr>
        <p:pic>
          <p:nvPicPr>
            <p:cNvPr id="373773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2" y="1309"/>
              <a:ext cx="4223" cy="1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73774" name="Text Box 14"/>
            <p:cNvSpPr txBox="1">
              <a:spLocks noChangeArrowheads="1"/>
            </p:cNvSpPr>
            <p:nvPr/>
          </p:nvSpPr>
          <p:spPr bwMode="auto">
            <a:xfrm>
              <a:off x="644" y="1485"/>
              <a:ext cx="448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200" u="none">
                  <a:solidFill>
                    <a:srgbClr val="808080"/>
                  </a:solidFill>
                  <a:latin typeface="Arial" charset="0"/>
                </a:rPr>
                <a:t>1                                                                          128                                                                          256</a:t>
              </a:r>
              <a:endParaRPr lang="es-ES" sz="1200" u="none">
                <a:solidFill>
                  <a:srgbClr val="808080"/>
                </a:solidFill>
                <a:latin typeface="Arial" charset="0"/>
              </a:endParaRPr>
            </a:p>
          </p:txBody>
        </p:sp>
      </p:grpSp>
      <p:pic>
        <p:nvPicPr>
          <p:cNvPr id="373775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63900" y="2670175"/>
            <a:ext cx="3084513" cy="30797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73776" name="Text Box 16"/>
          <p:cNvSpPr txBox="1">
            <a:spLocks noChangeArrowheads="1"/>
          </p:cNvSpPr>
          <p:nvPr/>
        </p:nvSpPr>
        <p:spPr bwMode="auto">
          <a:xfrm>
            <a:off x="2981325" y="2574925"/>
            <a:ext cx="296863" cy="3365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u="none">
                <a:solidFill>
                  <a:srgbClr val="808080"/>
                </a:solidFill>
                <a:latin typeface="Arial" charset="0"/>
              </a:rPr>
              <a:t>0</a:t>
            </a:r>
            <a:endParaRPr lang="es-ES" sz="1600" u="none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373777" name="Text Box 17"/>
          <p:cNvSpPr txBox="1">
            <a:spLocks noChangeArrowheads="1"/>
          </p:cNvSpPr>
          <p:nvPr/>
        </p:nvSpPr>
        <p:spPr bwMode="auto">
          <a:xfrm>
            <a:off x="6207125" y="5724525"/>
            <a:ext cx="522288" cy="3365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u="none">
                <a:solidFill>
                  <a:srgbClr val="808080"/>
                </a:solidFill>
                <a:latin typeface="Arial" charset="0"/>
              </a:rPr>
              <a:t>255</a:t>
            </a:r>
            <a:endParaRPr lang="es-ES" sz="1600" u="none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373779" name="Text Box 19"/>
          <p:cNvSpPr txBox="1">
            <a:spLocks noChangeArrowheads="1"/>
          </p:cNvSpPr>
          <p:nvPr/>
        </p:nvSpPr>
        <p:spPr bwMode="auto">
          <a:xfrm>
            <a:off x="0" y="0"/>
            <a:ext cx="641153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tonos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de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gris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98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38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9088" y="3732213"/>
            <a:ext cx="2868612" cy="1998662"/>
          </a:xfrm>
          <a:prstGeom prst="rect">
            <a:avLst/>
          </a:prstGeom>
          <a:noFill/>
        </p:spPr>
      </p:pic>
      <p:pic>
        <p:nvPicPr>
          <p:cNvPr id="363536" name="Picture 16"/>
          <p:cNvPicPr>
            <a:picLocks noChangeAspect="1" noChangeArrowheads="1"/>
          </p:cNvPicPr>
          <p:nvPr/>
        </p:nvPicPr>
        <p:blipFill>
          <a:blip r:embed="rId4">
            <a:lum bright="-30000"/>
          </a:blip>
          <a:srcRect/>
          <a:stretch>
            <a:fillRect/>
          </a:stretch>
        </p:blipFill>
        <p:spPr bwMode="auto">
          <a:xfrm>
            <a:off x="827088" y="3744913"/>
            <a:ext cx="2868612" cy="1998662"/>
          </a:xfrm>
          <a:prstGeom prst="rect">
            <a:avLst/>
          </a:prstGeom>
          <a:noFill/>
        </p:spPr>
      </p:pic>
      <p:sp>
        <p:nvSpPr>
          <p:cNvPr id="363528" name="Text Box 8"/>
          <p:cNvSpPr txBox="1">
            <a:spLocks noChangeArrowheads="1"/>
          </p:cNvSpPr>
          <p:nvPr/>
        </p:nvSpPr>
        <p:spPr bwMode="auto">
          <a:xfrm>
            <a:off x="3197225" y="85566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</a:t>
            </a:r>
            <a:endParaRPr lang="en-US" b="1" u="none"/>
          </a:p>
        </p:txBody>
      </p:sp>
      <p:sp>
        <p:nvSpPr>
          <p:cNvPr id="363533" name="Text Box 13"/>
          <p:cNvSpPr txBox="1">
            <a:spLocks noChangeArrowheads="1"/>
          </p:cNvSpPr>
          <p:nvPr/>
        </p:nvSpPr>
        <p:spPr bwMode="auto">
          <a:xfrm>
            <a:off x="5521325" y="3840163"/>
            <a:ext cx="739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x 2</a:t>
            </a:r>
            <a:endParaRPr lang="en-US" u="none"/>
          </a:p>
        </p:txBody>
      </p:sp>
      <p:sp>
        <p:nvSpPr>
          <p:cNvPr id="363535" name="Text Box 15"/>
          <p:cNvSpPr txBox="1">
            <a:spLocks noChangeArrowheads="1"/>
          </p:cNvSpPr>
          <p:nvPr/>
        </p:nvSpPr>
        <p:spPr bwMode="auto">
          <a:xfrm>
            <a:off x="949325" y="3852863"/>
            <a:ext cx="94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x 0.5</a:t>
            </a:r>
            <a:endParaRPr lang="en-US" u="none"/>
          </a:p>
        </p:txBody>
      </p:sp>
      <p:pic>
        <p:nvPicPr>
          <p:cNvPr id="363537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6888" y="747713"/>
            <a:ext cx="2868612" cy="1998662"/>
          </a:xfrm>
          <a:prstGeom prst="rect">
            <a:avLst/>
          </a:prstGeom>
          <a:noFill/>
        </p:spPr>
      </p:pic>
      <p:sp>
        <p:nvSpPr>
          <p:cNvPr id="363540" name="Text Box 20"/>
          <p:cNvSpPr txBox="1">
            <a:spLocks noChangeArrowheads="1"/>
          </p:cNvSpPr>
          <p:nvPr/>
        </p:nvSpPr>
        <p:spPr bwMode="auto">
          <a:xfrm>
            <a:off x="-155627" y="0"/>
            <a:ext cx="629771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>
                <a:solidFill>
                  <a:srgbClr val="808080"/>
                </a:solidFill>
                <a:latin typeface="Trebuchet MS"/>
                <a:cs typeface="Trebuchet MS"/>
              </a:rPr>
              <a:t>Imágenes Digitales (operaciones)</a:t>
            </a:r>
          </a:p>
        </p:txBody>
      </p:sp>
    </p:spTree>
    <p:extLst>
      <p:ext uri="{BB962C8B-B14F-4D97-AF65-F5344CB8AC3E}">
        <p14:creationId xmlns:p14="http://schemas.microsoft.com/office/powerpoint/2010/main" val="17760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8" grpId="0" autoUpdateAnimBg="0"/>
      <p:bldP spid="363533" grpId="0" autoUpdateAnimBg="0"/>
      <p:bldP spid="36353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85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1463" y="3622675"/>
            <a:ext cx="2827337" cy="1870075"/>
          </a:xfrm>
          <a:prstGeom prst="rect">
            <a:avLst/>
          </a:prstGeom>
          <a:noFill/>
        </p:spPr>
      </p:pic>
      <p:pic>
        <p:nvPicPr>
          <p:cNvPr id="365584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200" y="3600450"/>
            <a:ext cx="2868613" cy="1884363"/>
          </a:xfrm>
          <a:prstGeom prst="rect">
            <a:avLst/>
          </a:prstGeom>
          <a:noFill/>
        </p:spPr>
      </p:pic>
      <p:sp>
        <p:nvSpPr>
          <p:cNvPr id="365576" name="Text Box 8"/>
          <p:cNvSpPr txBox="1">
            <a:spLocks noChangeArrowheads="1"/>
          </p:cNvSpPr>
          <p:nvPr/>
        </p:nvSpPr>
        <p:spPr bwMode="auto">
          <a:xfrm>
            <a:off x="3197225" y="85566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</a:t>
            </a:r>
            <a:endParaRPr lang="en-US" b="1" u="none"/>
          </a:p>
        </p:txBody>
      </p:sp>
      <p:sp>
        <p:nvSpPr>
          <p:cNvPr id="365580" name="Text Box 12"/>
          <p:cNvSpPr txBox="1">
            <a:spLocks noChangeArrowheads="1"/>
          </p:cNvSpPr>
          <p:nvPr/>
        </p:nvSpPr>
        <p:spPr bwMode="auto">
          <a:xfrm>
            <a:off x="771525" y="3802063"/>
            <a:ext cx="1089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&gt; 200</a:t>
            </a:r>
            <a:endParaRPr lang="en-US" u="none"/>
          </a:p>
        </p:txBody>
      </p:sp>
      <p:sp>
        <p:nvSpPr>
          <p:cNvPr id="365578" name="Text Box 10"/>
          <p:cNvSpPr txBox="1">
            <a:spLocks noChangeArrowheads="1"/>
          </p:cNvSpPr>
          <p:nvPr/>
        </p:nvSpPr>
        <p:spPr bwMode="auto">
          <a:xfrm>
            <a:off x="5584825" y="3802063"/>
            <a:ext cx="82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256-</a:t>
            </a:r>
            <a:r>
              <a:rPr lang="es-CL" b="1" u="none">
                <a:solidFill>
                  <a:srgbClr val="FFFFFF"/>
                </a:solidFill>
              </a:rPr>
              <a:t>I</a:t>
            </a:r>
            <a:endParaRPr lang="en-US" u="none">
              <a:solidFill>
                <a:srgbClr val="FFFFFF"/>
              </a:solidFill>
            </a:endParaRPr>
          </a:p>
        </p:txBody>
      </p:sp>
      <p:pic>
        <p:nvPicPr>
          <p:cNvPr id="365583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36888" y="747713"/>
            <a:ext cx="2868612" cy="1998662"/>
          </a:xfrm>
          <a:prstGeom prst="rect">
            <a:avLst/>
          </a:prstGeom>
          <a:noFill/>
        </p:spPr>
      </p:pic>
      <p:sp>
        <p:nvSpPr>
          <p:cNvPr id="365587" name="Text Box 19"/>
          <p:cNvSpPr txBox="1">
            <a:spLocks noChangeArrowheads="1"/>
          </p:cNvSpPr>
          <p:nvPr/>
        </p:nvSpPr>
        <p:spPr bwMode="auto">
          <a:xfrm>
            <a:off x="0" y="0"/>
            <a:ext cx="623099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operaciones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926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6" grpId="0" autoUpdateAnimBg="0"/>
      <p:bldP spid="365580" grpId="0" autoUpdateAnimBg="0"/>
      <p:bldP spid="365578" grpId="0" autoUpdateAnimBg="0"/>
    </p:bldLst>
  </p:timing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8506</TotalTime>
  <Words>808</Words>
  <Application>Microsoft Macintosh PowerPoint</Application>
  <PresentationFormat>On-screen Show (4:3)</PresentationFormat>
  <Paragraphs>254</Paragraphs>
  <Slides>40</Slides>
  <Notes>34</Notes>
  <HiddenSlides>20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Trebuchet MS</vt:lpstr>
      <vt:lpstr>1_Diseño predeterminado</vt:lpstr>
      <vt:lpstr>2_Diseño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143</cp:revision>
  <dcterms:created xsi:type="dcterms:W3CDTF">2012-08-02T15:00:42Z</dcterms:created>
  <dcterms:modified xsi:type="dcterms:W3CDTF">2021-03-17T13:15:14Z</dcterms:modified>
</cp:coreProperties>
</file>